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sldIdLst>
    <p:sldId id="450" r:id="rId2"/>
    <p:sldId id="866" r:id="rId3"/>
    <p:sldId id="898" r:id="rId4"/>
    <p:sldId id="863" r:id="rId5"/>
    <p:sldId id="865" r:id="rId6"/>
    <p:sldId id="907" r:id="rId7"/>
    <p:sldId id="897" r:id="rId8"/>
    <p:sldId id="908" r:id="rId9"/>
    <p:sldId id="909" r:id="rId10"/>
    <p:sldId id="910" r:id="rId11"/>
    <p:sldId id="882" r:id="rId12"/>
    <p:sldId id="911" r:id="rId13"/>
    <p:sldId id="912" r:id="rId14"/>
    <p:sldId id="885" r:id="rId15"/>
    <p:sldId id="914" r:id="rId16"/>
    <p:sldId id="915" r:id="rId17"/>
    <p:sldId id="913" r:id="rId18"/>
    <p:sldId id="886" r:id="rId19"/>
    <p:sldId id="902" r:id="rId20"/>
    <p:sldId id="916" r:id="rId21"/>
    <p:sldId id="864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1B7356-E62B-45B0-9381-E9F1854D6AFB}">
          <p14:sldIdLst>
            <p14:sldId id="450"/>
            <p14:sldId id="866"/>
            <p14:sldId id="898"/>
            <p14:sldId id="863"/>
            <p14:sldId id="865"/>
            <p14:sldId id="907"/>
            <p14:sldId id="897"/>
            <p14:sldId id="908"/>
            <p14:sldId id="909"/>
            <p14:sldId id="910"/>
            <p14:sldId id="882"/>
            <p14:sldId id="911"/>
            <p14:sldId id="912"/>
            <p14:sldId id="885"/>
            <p14:sldId id="914"/>
            <p14:sldId id="915"/>
            <p14:sldId id="913"/>
            <p14:sldId id="886"/>
            <p14:sldId id="902"/>
            <p14:sldId id="916"/>
            <p14:sldId id="8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6266FF"/>
    <a:srgbClr val="4A56FF"/>
    <a:srgbClr val="00FF92"/>
    <a:srgbClr val="28FF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47" autoAdjust="0"/>
    <p:restoredTop sz="94003"/>
  </p:normalViewPr>
  <p:slideViewPr>
    <p:cSldViewPr snapToGrid="0" snapToObjects="1">
      <p:cViewPr varScale="1">
        <p:scale>
          <a:sx n="152" d="100"/>
          <a:sy n="152" d="100"/>
        </p:scale>
        <p:origin x="2352" y="1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BF7BB-EB9D-0847-A2D5-9D07CD186379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D5096-F11F-2744-90EE-CC197F732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82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3" name="Google Shape;1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6053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a1f3049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5a1f3049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203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5796-A27E-4215-9F31-B1458395ABF6}" type="datetime1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F5883281-D152-417C-9634-1E19A2BC27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0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F4A7-40C4-4729-9929-8B69F2E52ADB}" type="datetime1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75C6CB4-125C-4D34-8C4F-FC5D3BC11C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78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51D26-557C-43EC-8488-A3F2B91ACCA5}" type="datetime1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B5BDF575-7DC9-4F3E-9966-ECD3EFD68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92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72BA4-ADD9-4530-AD38-0C0442537099}" type="datetime1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5C4A5B0-06BC-4E83-9D5E-D69567B6656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58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347CE-C439-4B15-A057-EAE12FFCEE04}" type="datetime1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F576E7E-6C49-4DFC-8A4E-219E78F00B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47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C3B7-758A-4553-85F7-5FDE10F37DEE}" type="datetime1">
              <a:rPr lang="en-US" smtClean="0"/>
              <a:t>6/5/2020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3EC565BD-F834-47DE-A315-65265DDC0F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95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0C29F-DE43-4ADC-86F8-45C90D5643EC}" type="datetime1">
              <a:rPr lang="en-US" smtClean="0"/>
              <a:t>6/5/2020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ttp://ucpa.ucsd.edu/img/guidelines/gl-4-seal.png">
            <a:extLst>
              <a:ext uri="{FF2B5EF4-FFF2-40B4-BE49-F238E27FC236}">
                <a16:creationId xmlns:a16="http://schemas.microsoft.com/office/drawing/2014/main" id="{BFC11859-2105-46F0-AEDB-3057549A3F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FBB3-3D79-48FE-A7A6-88400BD024C2}" type="datetime1">
              <a:rPr lang="en-US" smtClean="0"/>
              <a:t>6/5/2020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http://ucpa.ucsd.edu/img/guidelines/gl-4-seal.png">
            <a:extLst>
              <a:ext uri="{FF2B5EF4-FFF2-40B4-BE49-F238E27FC236}">
                <a16:creationId xmlns:a16="http://schemas.microsoft.com/office/drawing/2014/main" id="{620F09D0-1429-493C-9EE0-BBA381253E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19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F9539-9CFC-429C-B857-3B769E5DA1A0}" type="datetime1">
              <a:rPr lang="en-US" smtClean="0"/>
              <a:t>6/5/2020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2" descr="http://ucpa.ucsd.edu/img/guidelines/gl-4-seal.png">
            <a:extLst>
              <a:ext uri="{FF2B5EF4-FFF2-40B4-BE49-F238E27FC236}">
                <a16:creationId xmlns:a16="http://schemas.microsoft.com/office/drawing/2014/main" id="{629EB0F2-1CFC-41E9-A59B-7130E50266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9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FE70C-7460-4C56-A193-889064BC3527}" type="datetime1">
              <a:rPr lang="en-US" smtClean="0"/>
              <a:t>6/5/2020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A8DA7404-F169-495F-82AA-4E75FA893E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9173A-4603-4EC7-979B-BCEC31EA9E6B}" type="datetime1">
              <a:rPr lang="en-US" smtClean="0"/>
              <a:t>6/5/2020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20B6BA1F-68B8-436C-89AA-5F45C2036E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2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98705-56B3-4889-B0BE-1AAF35EE8189}" type="datetime1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GNPS Tutorial Module 15 - Polarity Merge Networks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7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.ucsd.edu/ProteoSAFe/status.jsp?task=a40b5a63ef4d4e16830a7293f5a3181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s://proteomics2.ucsd.edu/ProteoSAFe/status.jsp?task=34a6a40274c341d0b51fd7d3d974fe2c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featurebasedmolecularnetworking/" TargetMode="External"/><Relationship Id="rId2" Type="http://schemas.openxmlformats.org/officeDocument/2006/relationships/hyperlink" Target="https://ccms-ucsd.github.io/GNPSDocumentation/networkin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hyperlink" Target="https://ccms-ucsd.github.io/GNPSDocumentation/mergepolarity/" TargetMode="External"/><Relationship Id="rId4" Type="http://schemas.openxmlformats.org/officeDocument/2006/relationships/hyperlink" Target="https://massive.ucsd.edu/ProteoSAFe/dataset.jsp?task=de2d18fd91804785bce8c225cc94a444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metabolomics-usi.ucsd.edu/mirror/?usi1=mzspec:GNPSTASK-a40b5a63ef4d4e16830a7293f5a3181f:spectra/specs_ms.mgf:scan:1091&amp;usi2=mzspec:GNPSTASK-0834479d2e2c487994aa6f68253a209d:spectra/specs_ms.mgf:scan:49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hyperlink" Target="https://groups.google.com/forum/#!forum/molecular_networking_bug_report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nps.ucsd.edu/ProteoSAFe/status.jsp?task=a40b5a63ef4d4e16830a7293f5a3181f" TargetMode="External"/><Relationship Id="rId2" Type="http://schemas.openxmlformats.org/officeDocument/2006/relationships/hyperlink" Target="https://gnps.ucsd.edu/ProteoSAFe/status.jsp?task=0834479d2e2c487994aa6f68253a209d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hyperlink" Target="https://massive.ucsd.edu/ProteoSAFe/dataset.jsp?task=de2d18fd91804785bce8c225cc94a44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s://proteomics2.ucsd.edu/ProteoSAFe/status.jsp?task=34a6a40274c341d0b51fd7d3d974fe2c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cms-ucsd.github.io/GNPSDocumentation/toolindex/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.ucsd.edu/ProteoSAFe/status.jsp?task=0834479d2e2c487994aa6f68253a209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1" descr="H:\Dropbox\Postdoc\workshopSeedGrant\Background_network2.png"/>
          <p:cNvPicPr preferRelativeResize="0"/>
          <p:nvPr/>
        </p:nvPicPr>
        <p:blipFill rotWithShape="1">
          <a:blip r:embed="rId3">
            <a:alphaModFix/>
          </a:blip>
          <a:srcRect b="74224"/>
          <a:stretch/>
        </p:blipFill>
        <p:spPr>
          <a:xfrm>
            <a:off x="31297" y="28977"/>
            <a:ext cx="9083675" cy="1675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" descr="http://ucpa.ucsd.edu/img/guidelines/gl-4-seal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60343" y="29028"/>
            <a:ext cx="2022944" cy="121376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"/>
          <p:cNvSpPr txBox="1"/>
          <p:nvPr/>
        </p:nvSpPr>
        <p:spPr>
          <a:xfrm>
            <a:off x="31297" y="1935203"/>
            <a:ext cx="9079992" cy="1015622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GNPS Molecular Networking Enhancer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Hands On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"/>
          <p:cNvSpPr txBox="1"/>
          <p:nvPr/>
        </p:nvSpPr>
        <p:spPr>
          <a:xfrm>
            <a:off x="34980" y="3068066"/>
            <a:ext cx="9079992" cy="181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Allegra Aron</a:t>
            </a:r>
          </a:p>
          <a:p>
            <a:pPr algn="ctr"/>
            <a:r>
              <a:rPr lang="en-US" sz="28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Alan Jarmusch</a:t>
            </a:r>
          </a:p>
          <a:p>
            <a:pPr algn="ctr"/>
            <a: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Mingxun Wang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California - San Diego</a:t>
            </a:r>
            <a:endParaRPr dirty="0"/>
          </a:p>
        </p:txBody>
      </p:sp>
      <p:pic>
        <p:nvPicPr>
          <p:cNvPr id="6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23659" y="4921426"/>
            <a:ext cx="3715386" cy="13261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4331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10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2E04AA-DC1B-491F-9875-DC9B8CEE47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294"/>
          <a:stretch/>
        </p:blipFill>
        <p:spPr>
          <a:xfrm>
            <a:off x="1048377" y="3657600"/>
            <a:ext cx="6701952" cy="25998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396A0B3-8167-4AAA-A0CE-4ABF5264D786}"/>
              </a:ext>
            </a:extLst>
          </p:cNvPr>
          <p:cNvSpPr/>
          <p:nvPr/>
        </p:nvSpPr>
        <p:spPr>
          <a:xfrm>
            <a:off x="2623660" y="4015987"/>
            <a:ext cx="3846508" cy="2309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0C82BF-AF26-42AC-8EDF-C38D67049C3B}"/>
              </a:ext>
            </a:extLst>
          </p:cNvPr>
          <p:cNvSpPr/>
          <p:nvPr/>
        </p:nvSpPr>
        <p:spPr>
          <a:xfrm>
            <a:off x="2286000" y="1703705"/>
            <a:ext cx="4572000" cy="99116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b="1" dirty="0"/>
              <a:t>Negative Molecular Network Job</a:t>
            </a:r>
          </a:p>
          <a:p>
            <a:pPr algn="ctr">
              <a:lnSpc>
                <a:spcPct val="110000"/>
              </a:lnSpc>
            </a:pPr>
            <a:r>
              <a:rPr lang="en-US" dirty="0">
                <a:hlinkClick r:id="rId4"/>
              </a:rPr>
              <a:t>https://gnps.ucsd.edu/ProteoSAFe/status.jsp?task=a40b5a63ef4d4e16830a7293f5a3181f</a:t>
            </a:r>
            <a:endParaRPr lang="en-US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1E9395-7816-4AE4-96A2-225FA15B8C5D}"/>
              </a:ext>
            </a:extLst>
          </p:cNvPr>
          <p:cNvSpPr/>
          <p:nvPr/>
        </p:nvSpPr>
        <p:spPr>
          <a:xfrm>
            <a:off x="2645831" y="3033296"/>
            <a:ext cx="3852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a40b5a63ef4d4e16830a7293f5a3181f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814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11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EB939C-A9E5-4EEC-82C5-C3A309791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71" y="1465055"/>
            <a:ext cx="5442257" cy="40789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C5642D-DCA4-4B66-95DE-99B6727C557D}"/>
              </a:ext>
            </a:extLst>
          </p:cNvPr>
          <p:cNvSpPr txBox="1"/>
          <p:nvPr/>
        </p:nvSpPr>
        <p:spPr>
          <a:xfrm>
            <a:off x="5845328" y="4289501"/>
            <a:ext cx="31045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FBMN – in minutes</a:t>
            </a:r>
          </a:p>
          <a:p>
            <a:pPr marL="342900" indent="-342900">
              <a:buAutoNum type="arabicPeriod"/>
            </a:pPr>
            <a:r>
              <a:rPr lang="en-US" dirty="0"/>
              <a:t>Classical Network - seconds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309984-D2F1-4D68-8C83-62DC32E0420C}"/>
              </a:ext>
            </a:extLst>
          </p:cNvPr>
          <p:cNvSpPr/>
          <p:nvPr/>
        </p:nvSpPr>
        <p:spPr>
          <a:xfrm>
            <a:off x="561529" y="4381747"/>
            <a:ext cx="5126669" cy="2309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304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12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EB939C-A9E5-4EEC-82C5-C3A309791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71" y="1465055"/>
            <a:ext cx="5442257" cy="407894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C32B931-E9CA-46FD-9F61-3DFC5F4CCA5D}"/>
              </a:ext>
            </a:extLst>
          </p:cNvPr>
          <p:cNvSpPr/>
          <p:nvPr/>
        </p:nvSpPr>
        <p:spPr>
          <a:xfrm>
            <a:off x="5391914" y="5047723"/>
            <a:ext cx="408110" cy="295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F951CA-290D-49F4-9729-EF94BBDA7C92}"/>
              </a:ext>
            </a:extLst>
          </p:cNvPr>
          <p:cNvSpPr/>
          <p:nvPr/>
        </p:nvSpPr>
        <p:spPr>
          <a:xfrm>
            <a:off x="1268461" y="4899973"/>
            <a:ext cx="3555787" cy="295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78DDED-3A36-4C3E-AF3D-779765370992}"/>
              </a:ext>
            </a:extLst>
          </p:cNvPr>
          <p:cNvSpPr txBox="1"/>
          <p:nvPr/>
        </p:nvSpPr>
        <p:spPr>
          <a:xfrm>
            <a:off x="5845328" y="4289501"/>
            <a:ext cx="2056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Add Email</a:t>
            </a:r>
          </a:p>
          <a:p>
            <a:pPr marL="342900" indent="-342900">
              <a:buAutoNum type="arabicPeriod"/>
            </a:pPr>
            <a:r>
              <a:rPr lang="en-US" dirty="0"/>
              <a:t>Submit Network</a:t>
            </a:r>
          </a:p>
        </p:txBody>
      </p:sp>
    </p:spTree>
    <p:extLst>
      <p:ext uri="{BB962C8B-B14F-4D97-AF65-F5344CB8AC3E}">
        <p14:creationId xmlns:p14="http://schemas.microsoft.com/office/powerpoint/2010/main" val="1430185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8720"/>
            <a:ext cx="8229600" cy="49374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Merged Network</a:t>
            </a: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https://proteomics2.ucsd.edu/ProteoSAFe/status.jsp?task=34a6a40274c341d0b51fd7d3d974fe2c</a:t>
            </a:r>
            <a:endParaRPr lang="en-US" b="1" dirty="0"/>
          </a:p>
        </p:txBody>
      </p:sp>
      <p:pic>
        <p:nvPicPr>
          <p:cNvPr id="5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13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728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14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9013BE3-546B-4C11-8E79-83D9F8DB7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049" y="1772409"/>
            <a:ext cx="6299901" cy="3602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522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15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9013BE3-546B-4C11-8E79-83D9F8DB7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049" y="1772409"/>
            <a:ext cx="6299901" cy="36027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F5F445-A7DC-48B6-BDF8-6C945E9745B9}"/>
              </a:ext>
            </a:extLst>
          </p:cNvPr>
          <p:cNvSpPr/>
          <p:nvPr/>
        </p:nvSpPr>
        <p:spPr>
          <a:xfrm>
            <a:off x="3210170" y="2583650"/>
            <a:ext cx="693372" cy="3651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395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FDAABD-2623-40B0-8C9F-8E573E20C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4" y="1797651"/>
            <a:ext cx="8926171" cy="2667372"/>
          </a:xfrm>
          <a:prstGeom prst="rect">
            <a:avLst/>
          </a:prstGeom>
        </p:spPr>
      </p:pic>
      <p:pic>
        <p:nvPicPr>
          <p:cNvPr id="5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16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F5F445-A7DC-48B6-BDF8-6C945E9745B9}"/>
              </a:ext>
            </a:extLst>
          </p:cNvPr>
          <p:cNvSpPr/>
          <p:nvPr/>
        </p:nvSpPr>
        <p:spPr>
          <a:xfrm>
            <a:off x="7056955" y="2277877"/>
            <a:ext cx="1443811" cy="218714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48E3F4-FEBE-444F-B34A-65AC1B830EA4}"/>
              </a:ext>
            </a:extLst>
          </p:cNvPr>
          <p:cNvSpPr txBox="1"/>
          <p:nvPr/>
        </p:nvSpPr>
        <p:spPr>
          <a:xfrm>
            <a:off x="3294213" y="4565520"/>
            <a:ext cx="2555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Quality of Merging</a:t>
            </a:r>
          </a:p>
        </p:txBody>
      </p:sp>
    </p:spTree>
    <p:extLst>
      <p:ext uri="{BB962C8B-B14F-4D97-AF65-F5344CB8AC3E}">
        <p14:creationId xmlns:p14="http://schemas.microsoft.com/office/powerpoint/2010/main" val="180305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17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9013BE3-546B-4C11-8E79-83D9F8DB7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049" y="1772409"/>
            <a:ext cx="6299901" cy="36027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5D2868C-CF53-4E58-853A-6ADD1D6C9E69}"/>
              </a:ext>
            </a:extLst>
          </p:cNvPr>
          <p:cNvSpPr/>
          <p:nvPr/>
        </p:nvSpPr>
        <p:spPr>
          <a:xfrm>
            <a:off x="3014678" y="2867429"/>
            <a:ext cx="1886755" cy="3651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8488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18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E7D122E-630D-4B08-B28C-50C386E0F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522" y="1471120"/>
            <a:ext cx="5201049" cy="45928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3E4F2F-E288-4BF7-AEB7-2F33F1E57047}"/>
              </a:ext>
            </a:extLst>
          </p:cNvPr>
          <p:cNvSpPr txBox="1"/>
          <p:nvPr/>
        </p:nvSpPr>
        <p:spPr>
          <a:xfrm>
            <a:off x="6019800" y="1848999"/>
            <a:ext cx="2892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Blue Edge – Polarity Edge</a:t>
            </a:r>
          </a:p>
          <a:p>
            <a:pPr marL="342900" indent="-342900">
              <a:buAutoNum type="arabicPeriod"/>
            </a:pPr>
            <a:r>
              <a:rPr lang="en-US" dirty="0"/>
              <a:t>Red Nodes - Identified</a:t>
            </a:r>
          </a:p>
        </p:txBody>
      </p:sp>
    </p:spTree>
    <p:extLst>
      <p:ext uri="{BB962C8B-B14F-4D97-AF65-F5344CB8AC3E}">
        <p14:creationId xmlns:p14="http://schemas.microsoft.com/office/powerpoint/2010/main" val="3412708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19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319B94-5390-4EE4-BFC2-561265F10482}"/>
              </a:ext>
            </a:extLst>
          </p:cNvPr>
          <p:cNvSpPr/>
          <p:nvPr/>
        </p:nvSpPr>
        <p:spPr>
          <a:xfrm>
            <a:off x="1707180" y="972130"/>
            <a:ext cx="60192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Explore your Molecular Network in </a:t>
            </a:r>
            <a:r>
              <a:rPr lang="en-US" sz="2400" b="1" dirty="0" err="1">
                <a:solidFill>
                  <a:srgbClr val="FF0000"/>
                </a:solidFill>
              </a:rPr>
              <a:t>Cytoscape</a:t>
            </a:r>
            <a:endParaRPr lang="en-US" sz="2400" b="1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3B6A72-7C5C-4590-9B45-5B43725E8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165" y="1433795"/>
            <a:ext cx="7283669" cy="480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692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GNPS Documentation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dirty="0"/>
              <a:t>Classical Molecular Network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hlinkClick r:id="rId2"/>
              </a:rPr>
              <a:t>https://ccms-ucsd.github.io/GNPSDocumentation/networking/</a:t>
            </a:r>
            <a:endParaRPr lang="en-US" sz="1800" dirty="0"/>
          </a:p>
          <a:p>
            <a:pPr marL="0" indent="0" algn="ctr">
              <a:lnSpc>
                <a:spcPct val="110000"/>
              </a:lnSpc>
              <a:buNone/>
            </a:pPr>
            <a:endParaRPr lang="en-US" sz="1300" dirty="0"/>
          </a:p>
          <a:p>
            <a:pPr marL="0" indent="0" algn="ctr">
              <a:lnSpc>
                <a:spcPct val="110000"/>
              </a:lnSpc>
              <a:buNone/>
            </a:pPr>
            <a:r>
              <a:rPr lang="en-US" dirty="0"/>
              <a:t>Feature Based Molecular Networking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hlinkClick r:id="rId3"/>
              </a:rPr>
              <a:t>https://ccms-ucsd.github.io/GNPSDocumentation/featurebasedmolecularnetworking/</a:t>
            </a:r>
            <a:endParaRPr lang="en-US" sz="1300" dirty="0">
              <a:hlinkClick r:id="rId4"/>
            </a:endParaRPr>
          </a:p>
          <a:p>
            <a:pPr marL="0" indent="0" algn="ctr">
              <a:lnSpc>
                <a:spcPct val="110000"/>
              </a:lnSpc>
              <a:buNone/>
            </a:pPr>
            <a:endParaRPr lang="en-US" dirty="0"/>
          </a:p>
          <a:p>
            <a:pPr marL="0" indent="0" algn="ctr">
              <a:lnSpc>
                <a:spcPct val="110000"/>
              </a:lnSpc>
              <a:buNone/>
            </a:pPr>
            <a:r>
              <a:rPr lang="en-US" dirty="0"/>
              <a:t>Merge Network Polarity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hlinkClick r:id="rId5"/>
              </a:rPr>
              <a:t>https://ccms-ucsd.github.io/GNPSDocumentation/mergepolarity/</a:t>
            </a:r>
            <a:endParaRPr lang="en-US" sz="1300" dirty="0"/>
          </a:p>
          <a:p>
            <a:pPr marL="0" indent="0" algn="ctr">
              <a:buNone/>
            </a:pPr>
            <a:endParaRPr lang="en-US" dirty="0">
              <a:hlinkClick r:id="rId4"/>
            </a:endParaRPr>
          </a:p>
        </p:txBody>
      </p:sp>
      <p:pic>
        <p:nvPicPr>
          <p:cNvPr id="5" name="Google Shape;203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678AC5-7715-43D7-8B3F-2C0309B2B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</p:spTree>
    <p:extLst>
      <p:ext uri="{BB962C8B-B14F-4D97-AF65-F5344CB8AC3E}">
        <p14:creationId xmlns:p14="http://schemas.microsoft.com/office/powerpoint/2010/main" val="14638298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32EF2-E79B-408F-97A2-DBCF07956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Cross Annotation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27C6DF-A146-4206-B47D-1D35E201F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091E01-086E-45F4-833A-93551BA0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91EB03-FDA4-4BEE-8CA1-3966FE963922}"/>
              </a:ext>
            </a:extLst>
          </p:cNvPr>
          <p:cNvSpPr/>
          <p:nvPr/>
        </p:nvSpPr>
        <p:spPr>
          <a:xfrm>
            <a:off x="148195" y="632297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2"/>
              </a:rPr>
              <a:t>USI Link</a:t>
            </a:r>
            <a:endParaRPr lang="en-US" dirty="0"/>
          </a:p>
        </p:txBody>
      </p:sp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26C8228-B570-4B9A-88F8-BC7797BB5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957" y="1417639"/>
            <a:ext cx="4191594" cy="23156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5305B8-E4F3-43FD-94DC-1E91BFB75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771" y="2074742"/>
            <a:ext cx="2418377" cy="2453124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DA3937B-B46B-4137-950E-D85EFDD88506}"/>
              </a:ext>
            </a:extLst>
          </p:cNvPr>
          <p:cNvCxnSpPr/>
          <p:nvPr/>
        </p:nvCxnSpPr>
        <p:spPr>
          <a:xfrm flipV="1">
            <a:off x="3124200" y="2282847"/>
            <a:ext cx="2072114" cy="3972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906ACC2-72CB-43D7-BB39-1C87C650540F}"/>
              </a:ext>
            </a:extLst>
          </p:cNvPr>
          <p:cNvCxnSpPr/>
          <p:nvPr/>
        </p:nvCxnSpPr>
        <p:spPr>
          <a:xfrm flipV="1">
            <a:off x="3124200" y="3102658"/>
            <a:ext cx="2072114" cy="3972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F6C8FB3-2A26-46FF-A12E-31AEEAE175E0}"/>
              </a:ext>
            </a:extLst>
          </p:cNvPr>
          <p:cNvSpPr txBox="1"/>
          <p:nvPr/>
        </p:nvSpPr>
        <p:spPr>
          <a:xfrm>
            <a:off x="1875572" y="4605958"/>
            <a:ext cx="5908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Negative mode unidentified, but can propagate from Positive</a:t>
            </a:r>
          </a:p>
        </p:txBody>
      </p:sp>
    </p:spTree>
    <p:extLst>
      <p:ext uri="{BB962C8B-B14F-4D97-AF65-F5344CB8AC3E}">
        <p14:creationId xmlns:p14="http://schemas.microsoft.com/office/powerpoint/2010/main" val="29549992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a1f3049f9_0_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Questions, Problems or Bugs?</a:t>
            </a:r>
            <a:endParaRPr/>
          </a:p>
        </p:txBody>
      </p:sp>
      <p:sp>
        <p:nvSpPr>
          <p:cNvPr id="303" name="Google Shape;303;g5a1f3049f9_0_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>
              <a:spcBef>
                <a:spcPts val="0"/>
              </a:spcBef>
              <a:buSzPts val="2000"/>
            </a:pPr>
            <a:r>
              <a:rPr lang="en-US" sz="2000" dirty="0"/>
              <a:t>Documentation: </a:t>
            </a:r>
            <a:r>
              <a:rPr lang="en-US" sz="2000" dirty="0">
                <a:hlinkClick r:id="rId3"/>
              </a:rPr>
              <a:t>https://ccms-ucsd.github.io/GNPSDocumentation/</a:t>
            </a:r>
            <a:endParaRPr sz="2000" dirty="0"/>
          </a:p>
          <a:p>
            <a:pPr marL="342900" lvl="0">
              <a:spcBef>
                <a:spcPts val="400"/>
              </a:spcBef>
              <a:buSzPts val="2000"/>
            </a:pPr>
            <a:r>
              <a:rPr lang="en-US" sz="2000" dirty="0"/>
              <a:t>Forum: </a:t>
            </a:r>
            <a:r>
              <a:rPr lang="en-US" sz="2000" dirty="0">
                <a:hlinkClick r:id="rId4"/>
              </a:rPr>
              <a:t>https://groups.google.com/forum/#!forum/molecular_networking_bug_reports</a:t>
            </a:r>
            <a:endParaRPr sz="2000" dirty="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  <a:p>
            <a:pPr marL="0" lvl="0" indent="0" algn="ctr">
              <a:spcBef>
                <a:spcPts val="640"/>
              </a:spcBef>
              <a:buClr>
                <a:schemeClr val="dk1"/>
              </a:buClr>
              <a:buSzPts val="3200"/>
              <a:buNone/>
            </a:pPr>
            <a:r>
              <a:rPr lang="en-US" b="1" dirty="0"/>
              <a:t>Allegra Aron</a:t>
            </a:r>
          </a:p>
          <a:p>
            <a:pPr marL="0" lvl="0" indent="0" algn="ctr">
              <a:spcBef>
                <a:spcPts val="640"/>
              </a:spcBef>
              <a:buClr>
                <a:schemeClr val="dk1"/>
              </a:buClr>
              <a:buSzPts val="3200"/>
              <a:buNone/>
            </a:pPr>
            <a:r>
              <a:rPr lang="en-US" b="1" dirty="0"/>
              <a:t>Alan Jarmusch</a:t>
            </a:r>
          </a:p>
          <a:p>
            <a:pPr marL="0" lvl="0" indent="0" algn="ctr">
              <a:spcBef>
                <a:spcPts val="640"/>
              </a:spcBef>
              <a:buClr>
                <a:schemeClr val="dk1"/>
              </a:buClr>
              <a:buSzPts val="3200"/>
              <a:buNone/>
            </a:pPr>
            <a:r>
              <a:rPr lang="en-US" b="1" dirty="0"/>
              <a:t>Mingxun Wang</a:t>
            </a:r>
          </a:p>
          <a:p>
            <a:pPr marL="0" lvl="0" indent="0" algn="ctr">
              <a:spcBef>
                <a:spcPts val="640"/>
              </a:spcBef>
              <a:buClr>
                <a:schemeClr val="dk1"/>
              </a:buClr>
              <a:buSzPts val="3200"/>
              <a:buNone/>
            </a:pPr>
            <a:endParaRPr lang="en-US" dirty="0"/>
          </a:p>
          <a:p>
            <a:pPr marL="0" lvl="0" indent="0" algn="ctr">
              <a:spcBef>
                <a:spcPts val="640"/>
              </a:spcBef>
              <a:buClr>
                <a:schemeClr val="dk1"/>
              </a:buClr>
              <a:buSzPts val="3200"/>
              <a:buNone/>
            </a:pPr>
            <a:endParaRPr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21</a:t>
            </a:fld>
            <a:endParaRPr lang="uk-UA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2606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do we need?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b="1" dirty="0"/>
              <a:t>Positive Molecular Network Job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hlinkClick r:id="rId2"/>
              </a:rPr>
              <a:t>https://gnps.ucsd.edu/ProteoSAFe/status.jsp?task=0834479d2e2c487994aa6f68253a209d</a:t>
            </a:r>
            <a:endParaRPr lang="en-US" sz="2400" dirty="0"/>
          </a:p>
          <a:p>
            <a:pPr marL="0" indent="0" algn="ctr">
              <a:lnSpc>
                <a:spcPct val="110000"/>
              </a:lnSpc>
              <a:buNone/>
            </a:pPr>
            <a:r>
              <a:rPr lang="en-US" b="1" dirty="0"/>
              <a:t>Negative Molecular Network Job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hlinkClick r:id="rId3"/>
              </a:rPr>
              <a:t>https://gnps.ucsd.edu/ProteoSAFe/status.jsp?task=a40b5a63ef4d4e16830a7293f5a3181f</a:t>
            </a:r>
            <a:endParaRPr lang="en-US" b="1" dirty="0"/>
          </a:p>
          <a:p>
            <a:pPr marL="0" indent="0" algn="ctr">
              <a:lnSpc>
                <a:spcPct val="110000"/>
              </a:lnSpc>
              <a:buNone/>
            </a:pPr>
            <a:endParaRPr lang="en-US" sz="1300" dirty="0"/>
          </a:p>
          <a:p>
            <a:pPr marL="0" indent="0" algn="ctr">
              <a:buNone/>
            </a:pPr>
            <a:endParaRPr lang="en-US" dirty="0">
              <a:hlinkClick r:id="rId4"/>
            </a:endParaRPr>
          </a:p>
        </p:txBody>
      </p:sp>
      <p:pic>
        <p:nvPicPr>
          <p:cNvPr id="5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3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664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8720"/>
            <a:ext cx="8229600" cy="49374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Merged Network</a:t>
            </a: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https://proteomics2.ucsd.edu/ProteoSAFe/status.jsp?task=34a6a40274c341d0b51fd7d3d974fe2c</a:t>
            </a:r>
            <a:endParaRPr lang="en-US" b="1" dirty="0"/>
          </a:p>
        </p:txBody>
      </p:sp>
      <p:pic>
        <p:nvPicPr>
          <p:cNvPr id="5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4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287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5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339FF67-8367-44B6-9230-954437AB6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472" y="1178772"/>
            <a:ext cx="4404684" cy="46826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AAE936-9079-48D9-977D-E37B32A6E298}"/>
              </a:ext>
            </a:extLst>
          </p:cNvPr>
          <p:cNvSpPr txBox="1"/>
          <p:nvPr/>
        </p:nvSpPr>
        <p:spPr>
          <a:xfrm>
            <a:off x="6451250" y="1627001"/>
            <a:ext cx="25374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Go to gnps.ucsd.edu</a:t>
            </a:r>
          </a:p>
          <a:p>
            <a:pPr marL="342900" indent="-342900">
              <a:buAutoNum type="arabicPeriod"/>
            </a:pPr>
            <a:r>
              <a:rPr lang="en-US" dirty="0"/>
              <a:t>Create GNPS Account</a:t>
            </a:r>
          </a:p>
          <a:p>
            <a:pPr marL="342900" indent="-342900">
              <a:buAutoNum type="arabicPeriod"/>
            </a:pPr>
            <a:r>
              <a:rPr lang="en-US" dirty="0"/>
              <a:t>Click on Learn More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03E9D8-D40A-40B4-A03A-832A253F3B60}"/>
              </a:ext>
            </a:extLst>
          </p:cNvPr>
          <p:cNvSpPr/>
          <p:nvPr/>
        </p:nvSpPr>
        <p:spPr>
          <a:xfrm>
            <a:off x="2774954" y="4826124"/>
            <a:ext cx="680847" cy="3071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288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68B855-86EC-46DE-8DD7-A243796A5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667" y="1581879"/>
            <a:ext cx="5218191" cy="3694242"/>
          </a:xfrm>
          <a:prstGeom prst="rect">
            <a:avLst/>
          </a:prstGeom>
        </p:spPr>
      </p:pic>
      <p:pic>
        <p:nvPicPr>
          <p:cNvPr id="5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6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AAE936-9079-48D9-977D-E37B32A6E298}"/>
              </a:ext>
            </a:extLst>
          </p:cNvPr>
          <p:cNvSpPr txBox="1"/>
          <p:nvPr/>
        </p:nvSpPr>
        <p:spPr>
          <a:xfrm>
            <a:off x="5636762" y="1015299"/>
            <a:ext cx="33146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Go to Tool Index</a:t>
            </a:r>
          </a:p>
          <a:p>
            <a:pPr marL="342900" indent="-342900">
              <a:buAutoNum type="arabicPeriod"/>
            </a:pPr>
            <a:r>
              <a:rPr lang="en-US" dirty="0"/>
              <a:t>Find Merge Polarity Networks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03E9D8-D40A-40B4-A03A-832A253F3B60}"/>
              </a:ext>
            </a:extLst>
          </p:cNvPr>
          <p:cNvSpPr/>
          <p:nvPr/>
        </p:nvSpPr>
        <p:spPr>
          <a:xfrm>
            <a:off x="4755103" y="3381403"/>
            <a:ext cx="680847" cy="3071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521072-DF7C-4304-B63E-4813FD4C6A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564" y="1715287"/>
            <a:ext cx="1603632" cy="425353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AA4ED4-CB06-4CFE-A2EB-D95517265E3E}"/>
              </a:ext>
            </a:extLst>
          </p:cNvPr>
          <p:cNvSpPr/>
          <p:nvPr/>
        </p:nvSpPr>
        <p:spPr>
          <a:xfrm>
            <a:off x="606533" y="5169513"/>
            <a:ext cx="856270" cy="3071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1453782C-508F-425F-A307-8AF2AE96E156}"/>
              </a:ext>
            </a:extLst>
          </p:cNvPr>
          <p:cNvSpPr/>
          <p:nvPr/>
        </p:nvSpPr>
        <p:spPr>
          <a:xfrm>
            <a:off x="2089196" y="3014367"/>
            <a:ext cx="874721" cy="36703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5E2528-8CB3-4703-AE93-0CAAC05C06A3}"/>
              </a:ext>
            </a:extLst>
          </p:cNvPr>
          <p:cNvSpPr/>
          <p:nvPr/>
        </p:nvSpPr>
        <p:spPr>
          <a:xfrm>
            <a:off x="7651531" y="6363143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198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7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2E04AA-DC1B-491F-9875-DC9B8CEE4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377" y="1229288"/>
            <a:ext cx="6701952" cy="502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59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8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2E04AA-DC1B-491F-9875-DC9B8CEE4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377" y="1229288"/>
            <a:ext cx="6701952" cy="502816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396A0B3-8167-4AAA-A0CE-4ABF5264D786}"/>
              </a:ext>
            </a:extLst>
          </p:cNvPr>
          <p:cNvSpPr/>
          <p:nvPr/>
        </p:nvSpPr>
        <p:spPr>
          <a:xfrm>
            <a:off x="2623660" y="3798213"/>
            <a:ext cx="3846508" cy="2309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92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9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GNPS Tutorial Module 15 - Polarity Merge Networks</a:t>
            </a:r>
            <a:endParaRPr lang="en-US" dirty="0"/>
          </a:p>
        </p:txBody>
      </p:sp>
      <p:pic>
        <p:nvPicPr>
          <p:cNvPr id="10" name="Google Shape;203;p3"/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3660" y="117814"/>
            <a:ext cx="2972309" cy="106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2E04AA-DC1B-491F-9875-DC9B8CEE47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294"/>
          <a:stretch/>
        </p:blipFill>
        <p:spPr>
          <a:xfrm>
            <a:off x="1048377" y="3657600"/>
            <a:ext cx="6701952" cy="25998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396A0B3-8167-4AAA-A0CE-4ABF5264D786}"/>
              </a:ext>
            </a:extLst>
          </p:cNvPr>
          <p:cNvSpPr/>
          <p:nvPr/>
        </p:nvSpPr>
        <p:spPr>
          <a:xfrm>
            <a:off x="2623660" y="3798213"/>
            <a:ext cx="3846508" cy="2309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0C82BF-AF26-42AC-8EDF-C38D67049C3B}"/>
              </a:ext>
            </a:extLst>
          </p:cNvPr>
          <p:cNvSpPr/>
          <p:nvPr/>
        </p:nvSpPr>
        <p:spPr>
          <a:xfrm>
            <a:off x="2286000" y="1703705"/>
            <a:ext cx="4572000" cy="99116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b="1" dirty="0"/>
              <a:t>Positive Molecular Network Job</a:t>
            </a:r>
          </a:p>
          <a:p>
            <a:pPr algn="ctr">
              <a:lnSpc>
                <a:spcPct val="110000"/>
              </a:lnSpc>
            </a:pPr>
            <a:r>
              <a:rPr lang="en-US" dirty="0">
                <a:hlinkClick r:id="rId4"/>
              </a:rPr>
              <a:t>https://gnps.ucsd.edu/ProteoSAFe/status.jsp?task=0834479d2e2c487994aa6f68253a209d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1E9395-7816-4AE4-96A2-225FA15B8C5D}"/>
              </a:ext>
            </a:extLst>
          </p:cNvPr>
          <p:cNvSpPr/>
          <p:nvPr/>
        </p:nvSpPr>
        <p:spPr>
          <a:xfrm>
            <a:off x="2645831" y="3033296"/>
            <a:ext cx="3852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0834479d2e2c487994aa6f68253a209d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270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39113</TotalTime>
  <Words>489</Words>
  <Application>Microsoft Office PowerPoint</Application>
  <PresentationFormat>On-screen Show (4:3)</PresentationFormat>
  <Paragraphs>94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PowerPoint Presentation</vt:lpstr>
      <vt:lpstr>GNPS Documentation</vt:lpstr>
      <vt:lpstr>What do we need?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Of Cross Annotation</vt:lpstr>
      <vt:lpstr>Questions, Problems or Bugs?</vt:lpstr>
    </vt:vector>
  </TitlesOfParts>
  <Company>UCSD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Ming Wang</cp:lastModifiedBy>
  <cp:revision>372</cp:revision>
  <dcterms:created xsi:type="dcterms:W3CDTF">2016-06-07T18:04:52Z</dcterms:created>
  <dcterms:modified xsi:type="dcterms:W3CDTF">2020-06-05T21:54:03Z</dcterms:modified>
</cp:coreProperties>
</file>

<file path=docProps/thumbnail.jpeg>
</file>